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5" r:id="rId1"/>
  </p:sldMasterIdLst>
  <p:notesMasterIdLst>
    <p:notesMasterId r:id="rId21"/>
  </p:notesMasterIdLst>
  <p:handoutMasterIdLst>
    <p:handoutMasterId r:id="rId22"/>
  </p:handoutMasterIdLst>
  <p:sldIdLst>
    <p:sldId id="259" r:id="rId2"/>
    <p:sldId id="268" r:id="rId3"/>
    <p:sldId id="269" r:id="rId4"/>
    <p:sldId id="270" r:id="rId5"/>
    <p:sldId id="271" r:id="rId6"/>
    <p:sldId id="307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1" r:id="rId15"/>
    <p:sldId id="308" r:id="rId16"/>
    <p:sldId id="283" r:id="rId17"/>
    <p:sldId id="284" r:id="rId18"/>
    <p:sldId id="285" r:id="rId19"/>
    <p:sldId id="286" r:id="rId20"/>
  </p:sldIdLst>
  <p:sldSz cx="12192000" cy="6858000"/>
  <p:notesSz cx="6797675" cy="992663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85488BE7-3B2B-DD4D-8951-8E9E2FF937D8}">
          <p14:sldIdLst>
            <p14:sldId id="259"/>
            <p14:sldId id="268"/>
            <p14:sldId id="269"/>
            <p14:sldId id="270"/>
            <p14:sldId id="271"/>
            <p14:sldId id="307"/>
            <p14:sldId id="273"/>
            <p14:sldId id="274"/>
            <p14:sldId id="275"/>
            <p14:sldId id="276"/>
            <p14:sldId id="277"/>
            <p14:sldId id="278"/>
            <p14:sldId id="279"/>
            <p14:sldId id="281"/>
            <p14:sldId id="308"/>
            <p14:sldId id="283"/>
            <p14:sldId id="284"/>
            <p14:sldId id="285"/>
            <p14:sldId id="2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260" userDrawn="1">
          <p15:clr>
            <a:srgbClr val="A4A3A4"/>
          </p15:clr>
        </p15:guide>
        <p15:guide id="2" orient="horz" pos="4169" userDrawn="1">
          <p15:clr>
            <a:srgbClr val="A4A3A4"/>
          </p15:clr>
        </p15:guide>
        <p15:guide id="3" orient="horz" pos="3899" userDrawn="1">
          <p15:clr>
            <a:srgbClr val="A4A3A4"/>
          </p15:clr>
        </p15:guide>
        <p15:guide id="4" pos="1355" userDrawn="1">
          <p15:clr>
            <a:srgbClr val="A4A3A4"/>
          </p15:clr>
        </p15:guide>
        <p15:guide id="5" pos="72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89C"/>
    <a:srgbClr val="A6DFFC"/>
    <a:srgbClr val="D7422D"/>
    <a:srgbClr val="441A66"/>
    <a:srgbClr val="008D62"/>
    <a:srgbClr val="006D8D"/>
    <a:srgbClr val="C4EAB8"/>
    <a:srgbClr val="FFD9B7"/>
    <a:srgbClr val="FFB7EE"/>
    <a:srgbClr val="90D8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06" autoAdjust="0"/>
    <p:restoredTop sz="81437" autoAdjust="0"/>
  </p:normalViewPr>
  <p:slideViewPr>
    <p:cSldViewPr snapToObjects="1">
      <p:cViewPr varScale="1">
        <p:scale>
          <a:sx n="61" d="100"/>
          <a:sy n="61" d="100"/>
        </p:scale>
        <p:origin x="750" y="66"/>
      </p:cViewPr>
      <p:guideLst>
        <p:guide orient="horz" pos="1260"/>
        <p:guide orient="horz" pos="4169"/>
        <p:guide orient="horz" pos="3899"/>
        <p:guide pos="1355"/>
        <p:guide pos="728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6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4"/>
            <a:ext cx="2945659" cy="496332"/>
          </a:xfrm>
          <a:prstGeom prst="rect">
            <a:avLst/>
          </a:prstGeom>
        </p:spPr>
        <p:txBody>
          <a:bodyPr vert="horz" lIns="95531" tIns="47765" rIns="95531" bIns="4776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7" y="4"/>
            <a:ext cx="2945659" cy="496332"/>
          </a:xfrm>
          <a:prstGeom prst="rect">
            <a:avLst/>
          </a:prstGeom>
        </p:spPr>
        <p:txBody>
          <a:bodyPr vert="horz" lIns="95531" tIns="47765" rIns="95531" bIns="47765" rtlCol="0"/>
          <a:lstStyle>
            <a:lvl1pPr algn="r">
              <a:defRPr sz="1300"/>
            </a:lvl1pPr>
          </a:lstStyle>
          <a:p>
            <a:fld id="{2CC3E872-2484-714B-8BD0-274124CA0BBF}" type="datetimeFigureOut">
              <a:rPr lang="fr-FR"/>
              <a:pPr/>
              <a:t>17/11/2021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9428588"/>
            <a:ext cx="2945659" cy="496332"/>
          </a:xfrm>
          <a:prstGeom prst="rect">
            <a:avLst/>
          </a:prstGeom>
        </p:spPr>
        <p:txBody>
          <a:bodyPr vert="horz" lIns="95531" tIns="47765" rIns="95531" bIns="4776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7" y="9428588"/>
            <a:ext cx="2945659" cy="496332"/>
          </a:xfrm>
          <a:prstGeom prst="rect">
            <a:avLst/>
          </a:prstGeom>
        </p:spPr>
        <p:txBody>
          <a:bodyPr vert="horz" lIns="95531" tIns="47765" rIns="95531" bIns="47765" rtlCol="0" anchor="b"/>
          <a:lstStyle>
            <a:lvl1pPr algn="r">
              <a:defRPr sz="1300"/>
            </a:lvl1pPr>
          </a:lstStyle>
          <a:p>
            <a:fld id="{DEB40765-E007-3C48-A6BF-F7AF00900A4A}" type="slidenum">
              <a:rPr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531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4" y="4"/>
            <a:ext cx="2945659" cy="496332"/>
          </a:xfrm>
          <a:prstGeom prst="rect">
            <a:avLst/>
          </a:prstGeom>
        </p:spPr>
        <p:txBody>
          <a:bodyPr vert="horz" lIns="95531" tIns="47765" rIns="95531" bIns="47765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7" y="4"/>
            <a:ext cx="2945659" cy="496332"/>
          </a:xfrm>
          <a:prstGeom prst="rect">
            <a:avLst/>
          </a:prstGeom>
        </p:spPr>
        <p:txBody>
          <a:bodyPr vert="horz" lIns="95531" tIns="47765" rIns="95531" bIns="47765" rtlCol="0"/>
          <a:lstStyle>
            <a:lvl1pPr algn="r">
              <a:defRPr sz="1300"/>
            </a:lvl1pPr>
          </a:lstStyle>
          <a:p>
            <a:fld id="{32005B65-E8FB-6746-A433-87ABB5AD1170}" type="datetimeFigureOut">
              <a:rPr lang="fr-FR" smtClean="0"/>
              <a:pPr/>
              <a:t>17/11/2021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31" tIns="47765" rIns="95531" bIns="47765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7"/>
            <a:ext cx="5438140" cy="4466987"/>
          </a:xfrm>
          <a:prstGeom prst="rect">
            <a:avLst/>
          </a:prstGeom>
        </p:spPr>
        <p:txBody>
          <a:bodyPr vert="horz" lIns="95531" tIns="47765" rIns="95531" bIns="47765" rtlCol="0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4" y="9428588"/>
            <a:ext cx="2945659" cy="496332"/>
          </a:xfrm>
          <a:prstGeom prst="rect">
            <a:avLst/>
          </a:prstGeom>
        </p:spPr>
        <p:txBody>
          <a:bodyPr vert="horz" lIns="95531" tIns="47765" rIns="95531" bIns="47765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7" y="9428588"/>
            <a:ext cx="2945659" cy="496332"/>
          </a:xfrm>
          <a:prstGeom prst="rect">
            <a:avLst/>
          </a:prstGeom>
        </p:spPr>
        <p:txBody>
          <a:bodyPr vert="horz" lIns="95531" tIns="47765" rIns="95531" bIns="47765" rtlCol="0" anchor="b"/>
          <a:lstStyle>
            <a:lvl1pPr algn="r">
              <a:defRPr sz="1300"/>
            </a:lvl1pPr>
          </a:lstStyle>
          <a:p>
            <a:fld id="{95E92000-65C4-C543-AD61-FAA63DF600C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24957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Star_Trek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92000-65C4-C543-AD61-FAA63DF600CC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7692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92000-65C4-C543-AD61-FAA63DF600CC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4028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fr-FR" dirty="0" smtClean="0"/>
              <a:t>Dans l'univers de fiction de </a:t>
            </a:r>
            <a:r>
              <a:rPr lang="fr-FR" i="1" dirty="0" smtClean="0">
                <a:hlinkClick r:id="rId3" tooltip="Star Trek"/>
              </a:rPr>
              <a:t>Star Trek</a:t>
            </a:r>
            <a:r>
              <a:rPr lang="fr-FR" dirty="0" smtClean="0"/>
              <a:t>, le </a:t>
            </a:r>
            <a:r>
              <a:rPr lang="fr-FR" b="1" dirty="0" err="1" smtClean="0"/>
              <a:t>tricordeur</a:t>
            </a:r>
            <a:r>
              <a:rPr lang="fr-FR" dirty="0" smtClean="0"/>
              <a:t> (parfois également appelé </a:t>
            </a:r>
            <a:r>
              <a:rPr lang="fr-FR" b="1" dirty="0" smtClean="0"/>
              <a:t>tri-enregistreur</a:t>
            </a:r>
            <a:r>
              <a:rPr lang="fr-FR" dirty="0" smtClean="0"/>
              <a:t>) est un petit outil tenant dans la main ou portable en bandoulière et capable de remplir trois fonctions de base : détecter, enregistrer et analyser.</a:t>
            </a:r>
          </a:p>
          <a:p>
            <a:pPr rtl="0"/>
            <a:r>
              <a:rPr lang="fr-FR" dirty="0" smtClean="0"/>
              <a:t>Au fil des épisodes, ses utilisations se sont diversifiées : un </a:t>
            </a:r>
            <a:r>
              <a:rPr lang="fr-FR" dirty="0" err="1" smtClean="0"/>
              <a:t>tricordeur</a:t>
            </a:r>
            <a:r>
              <a:rPr lang="fr-FR" dirty="0" smtClean="0"/>
              <a:t> est capable, entre autres, de se connecter à un système informatique et de servir d'interface ou encore d'émettre un champ de particules.</a:t>
            </a:r>
          </a:p>
          <a:p>
            <a:pPr rtl="0"/>
            <a:r>
              <a:rPr lang="fr-FR" dirty="0" smtClean="0"/>
              <a:t>Il existe une version du </a:t>
            </a:r>
            <a:r>
              <a:rPr lang="fr-FR" dirty="0" err="1" smtClean="0"/>
              <a:t>tricordeur</a:t>
            </a:r>
            <a:r>
              <a:rPr lang="fr-FR" dirty="0" smtClean="0"/>
              <a:t> spécialisée pour l'usage médical. Outre un logiciel de diagnostic automatisé, il dispose d'un détecteur mobile permettant une plus grande flexibilité d'usage.</a:t>
            </a:r>
          </a:p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92000-65C4-C543-AD61-FAA63DF600CC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9100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smtClean="0"/>
              <a:t>Value-</a:t>
            </a:r>
            <a:r>
              <a:rPr lang="fr-CH" dirty="0" err="1" smtClean="0"/>
              <a:t>based</a:t>
            </a:r>
            <a:r>
              <a:rPr lang="fr-CH" dirty="0" smtClean="0"/>
              <a:t> </a:t>
            </a:r>
            <a:r>
              <a:rPr lang="fr-CH" dirty="0" err="1" smtClean="0"/>
              <a:t>healthcare</a:t>
            </a:r>
            <a:r>
              <a:rPr lang="fr-CH" dirty="0" smtClean="0"/>
              <a:t> system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92000-65C4-C543-AD61-FAA63DF600CC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3079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5951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 smtClean="0"/>
              <a:t> </a:t>
            </a:r>
            <a:endParaRPr lang="fr-FR" sz="1800" dirty="0"/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>
          <a:xfrm>
            <a:off x="767408" y="641786"/>
            <a:ext cx="10795943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cap="all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CH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5265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95401" y="1773136"/>
            <a:ext cx="10867950" cy="4156193"/>
          </a:xfrm>
        </p:spPr>
        <p:txBody>
          <a:bodyPr>
            <a:normAutofit/>
          </a:bodyPr>
          <a:lstStyle>
            <a:lvl1pPr marL="216000" indent="-216000">
              <a:buClr>
                <a:schemeClr val="accent2"/>
              </a:buClr>
              <a:defRPr sz="24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 marL="432000" indent="-216000">
              <a:buClr>
                <a:schemeClr val="accent2"/>
              </a:buClr>
              <a:defRPr sz="20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 marL="1080000" indent="-216000">
              <a:buClr>
                <a:schemeClr val="accent2"/>
              </a:buClr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en-US" dirty="0"/>
          </a:p>
        </p:txBody>
      </p:sp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>
          <a:xfrm>
            <a:off x="695401" y="630136"/>
            <a:ext cx="1086795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CH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87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695400" y="630136"/>
            <a:ext cx="10867951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CH" dirty="0" smtClean="0"/>
              <a:t>Cliquez et modifiez le titre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3330" y="1845144"/>
            <a:ext cx="5166646" cy="4104136"/>
          </a:xfrm>
        </p:spPr>
        <p:txBody>
          <a:bodyPr/>
          <a:lstStyle>
            <a:lvl1pPr marL="342900" indent="-342900">
              <a:buSzPct val="100000"/>
              <a:buFontTx/>
              <a:buBlip>
                <a:blip r:embed="rId2"/>
              </a:buBlip>
              <a:defRPr/>
            </a:lvl1pPr>
          </a:lstStyle>
          <a:p>
            <a:pPr lvl="0"/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/>
          </p:nvPr>
        </p:nvSpPr>
        <p:spPr>
          <a:xfrm>
            <a:off x="6312024" y="1845144"/>
            <a:ext cx="5251327" cy="4104136"/>
          </a:xfrm>
          <a:prstGeom prst="rect">
            <a:avLst/>
          </a:prstGeom>
        </p:spPr>
        <p:txBody>
          <a:bodyPr vert="horz" lIns="108000" tIns="108000" rIns="91440" bIns="36000" rtlCol="0">
            <a:normAutofit/>
          </a:bodyPr>
          <a:lstStyle>
            <a:lvl1pPr marL="2159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Tx/>
              <a:buBlip>
                <a:blip r:embed="rId2"/>
              </a:buBlip>
              <a:tabLst/>
              <a:defRPr sz="2400" b="0" i="0" kern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 marL="432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Tx/>
              <a:buBlip>
                <a:blip r:embed="rId2"/>
              </a:buBlip>
              <a:tabLst/>
              <a:defRPr sz="2000" b="0" i="0" kern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 marL="648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Tx/>
              <a:buBlip>
                <a:blip r:embed="rId2"/>
              </a:buBlip>
              <a:tabLst/>
              <a:defRPr sz="1800" b="0" i="0" kern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3pPr>
            <a:lvl4pPr marL="864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Tx/>
              <a:buBlip>
                <a:blip r:embed="rId2"/>
              </a:buBlip>
              <a:tabLst/>
              <a:defRPr sz="1800" b="0" i="0" kern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 marL="1080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Tx/>
              <a:buBlip>
                <a:blip r:embed="rId2"/>
              </a:buBlip>
              <a:tabLst/>
              <a:defRPr sz="1600" b="0" i="0" kern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C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767409" y="630136"/>
            <a:ext cx="10795942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CH" dirty="0" smtClean="0"/>
              <a:t>Cliquez et modifiez le titre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2025" y="1845144"/>
            <a:ext cx="5251326" cy="4155624"/>
          </a:xfrm>
        </p:spPr>
        <p:txBody>
          <a:bodyPr/>
          <a:lstStyle>
            <a:lvl1pPr marL="342900" indent="-342900">
              <a:buSzPct val="100000"/>
              <a:buFontTx/>
              <a:buBlip>
                <a:blip r:embed="rId2"/>
              </a:buBlip>
              <a:defRPr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0"/>
          </p:nvPr>
        </p:nvSpPr>
        <p:spPr>
          <a:xfrm>
            <a:off x="776373" y="1845144"/>
            <a:ext cx="4887579" cy="4155624"/>
          </a:xfrm>
          <a:prstGeom prst="rect">
            <a:avLst/>
          </a:prstGeom>
        </p:spPr>
        <p:txBody>
          <a:bodyPr vert="horz" lIns="108000" tIns="108000" rIns="91440" bIns="36000" rtlCol="0">
            <a:normAutofit/>
          </a:bodyPr>
          <a:lstStyle>
            <a:lvl1pPr marL="2159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Tx/>
              <a:buBlip>
                <a:blip r:embed="rId2"/>
              </a:buBlip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Univers Medium"/>
              </a:defRPr>
            </a:lvl1pPr>
            <a:lvl2pPr marL="432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Tx/>
              <a:buBlip>
                <a:blip r:embed="rId2"/>
              </a:buBlip>
              <a:tabLst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Univers Medium"/>
              </a:defRPr>
            </a:lvl2pPr>
            <a:lvl3pPr marL="648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Tx/>
              <a:buBlip>
                <a:blip r:embed="rId2"/>
              </a:buBlip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3pPr>
            <a:lvl4pPr marL="864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Tx/>
              <a:buBlip>
                <a:blip r:embed="rId2"/>
              </a:buBlip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4pPr>
            <a:lvl5pPr marL="1080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Tx/>
              <a:buBlip>
                <a:blip r:embed="rId2"/>
              </a:buBlip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A -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04365" y="1844825"/>
            <a:ext cx="4959587" cy="3960440"/>
          </a:xfrm>
        </p:spPr>
        <p:txBody>
          <a:bodyPr>
            <a:normAutofit/>
          </a:bodyPr>
          <a:lstStyle>
            <a:lvl1pPr marL="216000" indent="-216000">
              <a:buClr>
                <a:schemeClr val="accent2"/>
              </a:buClr>
              <a:defRPr sz="24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2000" b="0" i="0">
                <a:solidFill>
                  <a:schemeClr val="tx1">
                    <a:lumMod val="65000"/>
                    <a:lumOff val="35000"/>
                  </a:schemeClr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en-US" dirty="0"/>
          </a:p>
        </p:txBody>
      </p:sp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>
          <a:xfrm>
            <a:off x="695401" y="630136"/>
            <a:ext cx="1086795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CH" dirty="0" smtClean="0"/>
              <a:t>Cliquez et modifiez le titre</a:t>
            </a:r>
            <a:endParaRPr lang="fr-FR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0"/>
          </p:nvPr>
        </p:nvSpPr>
        <p:spPr>
          <a:xfrm>
            <a:off x="6312024" y="1844826"/>
            <a:ext cx="5251326" cy="3960439"/>
          </a:xfrm>
        </p:spPr>
        <p:txBody>
          <a:bodyPr>
            <a:normAutofit/>
          </a:bodyPr>
          <a:lstStyle>
            <a:lvl1pPr marL="216000" indent="-216000">
              <a:buClr>
                <a:schemeClr val="accent2"/>
              </a:buClr>
              <a:defRPr sz="24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2000" b="0" i="0">
                <a:solidFill>
                  <a:schemeClr val="tx1">
                    <a:lumMod val="65000"/>
                    <a:lumOff val="35000"/>
                  </a:schemeClr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5951538"/>
          </a:xfrm>
          <a:prstGeom prst="rect">
            <a:avLst/>
          </a:prstGeom>
          <a:solidFill>
            <a:srgbClr val="A2D0AC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>
                <a:solidFill>
                  <a:srgbClr val="FFFFFF"/>
                </a:solidFill>
              </a:defRPr>
            </a:lvl1pPr>
          </a:lstStyle>
          <a:p>
            <a:r>
              <a:rPr lang="fr-CH" dirty="0" smtClean="0"/>
              <a:t>Cliquez et modifiez le titre</a:t>
            </a:r>
            <a:endParaRPr lang="fr-FR" dirty="0"/>
          </a:p>
        </p:txBody>
      </p:sp>
      <p:cxnSp>
        <p:nvCxnSpPr>
          <p:cNvPr id="9" name="Connecteur droit 8"/>
          <p:cNvCxnSpPr/>
          <p:nvPr/>
        </p:nvCxnSpPr>
        <p:spPr>
          <a:xfrm>
            <a:off x="695401" y="1870075"/>
            <a:ext cx="1082985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883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5951538"/>
          </a:xfrm>
          <a:prstGeom prst="rect">
            <a:avLst/>
          </a:prstGeom>
          <a:solidFill>
            <a:srgbClr val="40C1EE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>
                <a:solidFill>
                  <a:srgbClr val="FFFFFF"/>
                </a:solidFill>
              </a:defRPr>
            </a:lvl1pPr>
          </a:lstStyle>
          <a:p>
            <a:r>
              <a:rPr lang="fr-CH" dirty="0" smtClean="0"/>
              <a:t>Cliquez et modifiez le titre</a:t>
            </a:r>
            <a:endParaRPr lang="fr-FR" dirty="0"/>
          </a:p>
        </p:txBody>
      </p:sp>
      <p:cxnSp>
        <p:nvCxnSpPr>
          <p:cNvPr id="9" name="Connecteur droit 8"/>
          <p:cNvCxnSpPr/>
          <p:nvPr/>
        </p:nvCxnSpPr>
        <p:spPr>
          <a:xfrm>
            <a:off x="695401" y="1870075"/>
            <a:ext cx="1082985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0484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5951538"/>
          </a:xfrm>
          <a:prstGeom prst="rect">
            <a:avLst/>
          </a:prstGeom>
          <a:solidFill>
            <a:srgbClr val="75C5C2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>
                <a:solidFill>
                  <a:srgbClr val="FFFFFF"/>
                </a:solidFill>
              </a:defRPr>
            </a:lvl1pPr>
          </a:lstStyle>
          <a:p>
            <a:r>
              <a:rPr lang="fr-CH" dirty="0" smtClean="0"/>
              <a:t>Cliquez et modifiez le titre</a:t>
            </a:r>
            <a:endParaRPr lang="fr-FR" dirty="0"/>
          </a:p>
        </p:txBody>
      </p:sp>
      <p:cxnSp>
        <p:nvCxnSpPr>
          <p:cNvPr id="9" name="Connecteur droit 8"/>
          <p:cNvCxnSpPr/>
          <p:nvPr/>
        </p:nvCxnSpPr>
        <p:spPr>
          <a:xfrm>
            <a:off x="695401" y="1870075"/>
            <a:ext cx="1082985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543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5400" y="638164"/>
            <a:ext cx="10870067" cy="1362086"/>
          </a:xfrm>
        </p:spPr>
        <p:txBody>
          <a:bodyPr/>
          <a:lstStyle/>
          <a:p>
            <a:r>
              <a:rPr lang="fr-CH" dirty="0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95400" y="2000250"/>
            <a:ext cx="10870067" cy="3929080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dirty="0" smtClean="0"/>
              <a:t>Cliquez pour modifier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348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95401" y="643732"/>
            <a:ext cx="10887000" cy="1356518"/>
          </a:xfrm>
        </p:spPr>
        <p:txBody>
          <a:bodyPr/>
          <a:lstStyle>
            <a:lvl1pPr>
              <a:defRPr/>
            </a:lvl1pPr>
          </a:lstStyle>
          <a:p>
            <a:r>
              <a:rPr lang="fr-CH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95401" y="2000250"/>
            <a:ext cx="10887000" cy="4000518"/>
          </a:xfrm>
        </p:spPr>
        <p:txBody>
          <a:bodyPr>
            <a:normAutofit/>
          </a:bodyPr>
          <a:lstStyle>
            <a:lvl1pPr marL="342900" indent="-342900">
              <a:buClr>
                <a:srgbClr val="006D8D"/>
              </a:buClr>
              <a:buSzPct val="100000"/>
              <a:buFont typeface="Arial" panose="020B0604020202020204" pitchFamily="34" charset="0"/>
              <a:buChar char="●"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742950" indent="-285750">
              <a:buClr>
                <a:srgbClr val="006D8D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Clr>
                <a:srgbClr val="006D8D"/>
              </a:buClr>
              <a:buSzPct val="100000"/>
              <a:buFont typeface="Arial" panose="020B0604020202020204" pitchFamily="34" charset="0"/>
              <a:buChar char="●"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buClr>
                <a:srgbClr val="006D8D"/>
              </a:buClr>
              <a:buSzPct val="100000"/>
              <a:buFont typeface="Arial" panose="020B0604020202020204" pitchFamily="34" charset="0"/>
              <a:buChar char="-"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buClr>
                <a:srgbClr val="006D8D"/>
              </a:buClr>
              <a:buSzPct val="100000"/>
              <a:buFont typeface="Arial" panose="020B0604020202020204" pitchFamily="34" charset="0"/>
              <a:buChar char="●"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3242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95401" y="643732"/>
            <a:ext cx="10887000" cy="1356518"/>
          </a:xfrm>
        </p:spPr>
        <p:txBody>
          <a:bodyPr/>
          <a:lstStyle>
            <a:lvl1pPr>
              <a:defRPr/>
            </a:lvl1pPr>
          </a:lstStyle>
          <a:p>
            <a:r>
              <a:rPr lang="fr-CH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95401" y="2000250"/>
            <a:ext cx="10887000" cy="4000518"/>
          </a:xfr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SzPct val="100000"/>
              <a:buFontTx/>
              <a:buBlip>
                <a:blip r:embed="rId2"/>
              </a:buBlip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buSzPct val="100000"/>
              <a:buFontTx/>
              <a:buBlip>
                <a:blip r:embed="rId2"/>
              </a:buBlip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0956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11424" y="633414"/>
            <a:ext cx="4844224" cy="5295916"/>
          </a:xfrm>
        </p:spPr>
        <p:txBody>
          <a:bodyPr bIns="0">
            <a:noAutofit/>
          </a:bodyPr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fr-FR" dirty="0"/>
          </a:p>
        </p:txBody>
      </p:sp>
      <p:sp>
        <p:nvSpPr>
          <p:cNvPr id="10" name="Espace réservé du contenu 2"/>
          <p:cNvSpPr>
            <a:spLocks noGrp="1"/>
          </p:cNvSpPr>
          <p:nvPr>
            <p:ph sz="half" idx="13"/>
          </p:nvPr>
        </p:nvSpPr>
        <p:spPr>
          <a:xfrm>
            <a:off x="6582702" y="633414"/>
            <a:ext cx="4821395" cy="5295916"/>
          </a:xfrm>
        </p:spPr>
        <p:txBody>
          <a:bodyPr bIns="0">
            <a:noAutofit/>
          </a:bodyPr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4511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5400" y="4065021"/>
            <a:ext cx="10870067" cy="566738"/>
          </a:xfrm>
        </p:spPr>
        <p:txBody>
          <a:bodyPr anchor="b"/>
          <a:lstStyle>
            <a:lvl1pPr algn="l">
              <a:defRPr sz="2000" b="0" i="0"/>
            </a:lvl1pPr>
          </a:lstStyle>
          <a:p>
            <a:r>
              <a:rPr lang="fr-CH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95400" y="643959"/>
            <a:ext cx="10870067" cy="33480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H" dirty="0" smtClean="0"/>
              <a:t>Faire glisser l'image vers l'espace réservé ou cliquer sur l'icône pour l'ajouter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94211" y="4725144"/>
            <a:ext cx="10878886" cy="1204187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79782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67409" y="638658"/>
            <a:ext cx="10814992" cy="136159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CH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67409" y="2000250"/>
            <a:ext cx="10814992" cy="3961694"/>
          </a:xfrm>
          <a:prstGeom prst="rect">
            <a:avLst/>
          </a:prstGeom>
        </p:spPr>
        <p:txBody>
          <a:bodyPr vert="horz" lIns="0" tIns="45720" rIns="91440" bIns="0" rtlCol="0">
            <a:normAutofit/>
          </a:bodyPr>
          <a:lstStyle/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0" y="5961944"/>
            <a:ext cx="12192000" cy="8960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19050" dir="16200000">
              <a:prstClr val="black">
                <a:alpha val="11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chemeClr val="bg1"/>
              </a:solidFill>
            </a:endParaRPr>
          </a:p>
        </p:txBody>
      </p:sp>
      <p:pic>
        <p:nvPicPr>
          <p:cNvPr id="9" name="Image 8" descr="LOGO_HUG_H_QUADRI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6093296"/>
            <a:ext cx="2676166" cy="615279"/>
          </a:xfrm>
          <a:prstGeom prst="rect">
            <a:avLst/>
          </a:prstGeom>
        </p:spPr>
      </p:pic>
      <p:pic>
        <p:nvPicPr>
          <p:cNvPr id="10" name="Image 9" descr="fac_sc_Sec_sc_pharma_50_rvb"/>
          <p:cNvPicPr>
            <a:picLocks noChangeAspect="1"/>
          </p:cNvPicPr>
          <p:nvPr userDrawn="1"/>
        </p:nvPicPr>
        <p:blipFill rotWithShape="1">
          <a:blip r:embed="rId16" cstate="print"/>
          <a:srcRect t="9326" b="2061"/>
          <a:stretch/>
        </p:blipFill>
        <p:spPr bwMode="auto">
          <a:xfrm>
            <a:off x="10272464" y="6030253"/>
            <a:ext cx="1639349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0980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58" r:id="rId3"/>
    <p:sldLayoutId id="2147483759" r:id="rId4"/>
    <p:sldLayoutId id="2147483760" r:id="rId5"/>
    <p:sldLayoutId id="2147483768" r:id="rId6"/>
    <p:sldLayoutId id="2147483761" r:id="rId7"/>
    <p:sldLayoutId id="2147483762" r:id="rId8"/>
    <p:sldLayoutId id="2147483763" r:id="rId9"/>
    <p:sldLayoutId id="2147483670" r:id="rId10"/>
    <p:sldLayoutId id="2147483666" r:id="rId11"/>
    <p:sldLayoutId id="2147483662" r:id="rId12"/>
    <p:sldLayoutId id="2147483665" r:id="rId13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457200" rtl="0" eaLnBrk="1" latinLnBrk="0" hangingPunct="1">
        <a:spcBef>
          <a:spcPct val="0"/>
        </a:spcBef>
        <a:buNone/>
        <a:defRPr sz="3200" b="1" kern="1200" cap="none" baseline="0">
          <a:solidFill>
            <a:schemeClr val="tx1">
              <a:lumMod val="65000"/>
              <a:lumOff val="35000"/>
            </a:schemeClr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SzPct val="100000"/>
        <a:buFontTx/>
        <a:buBlip>
          <a:blip r:embed="rId17"/>
        </a:buBlip>
        <a:defRPr sz="2400" kern="1200" baseline="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17"/>
        </a:buBlip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7"/>
        </a:buBlip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7"/>
        </a:buBlip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7"/>
        </a:buBlip>
        <a:defRPr sz="16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jpg"/><Relationship Id="rId2" Type="http://schemas.openxmlformats.org/officeDocument/2006/relationships/hyperlink" Target="https://www.apple.com/apple-events/september-2018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phonandroid.com/apple-watch-series-4-officielle-un-design-entierement-revu-et-un-ecran-plus-borderless.html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jpeg"/><Relationship Id="rId5" Type="http://schemas.openxmlformats.org/officeDocument/2006/relationships/hyperlink" Target="http://www.google.ch/url?sa=i&amp;rct=j&amp;q=&amp;esrc=s&amp;source=images&amp;cd=&amp;cad=rja&amp;uact=8&amp;ved=0ahUKEwih5MK9u8zUAhXMVRQKHXEvAV4QjRwIBw&amp;url=http://www.dailymail.co.uk/sciencetech/article-2745058/The-race-create-real-life-TRICORDER-X-Prize-selects-ten-finalists-develop-medical-Star-Trek-style-gadget.html&amp;psig=AFQjCNH9D3ldSO5SQ5TWMxWIZCzQ-Q8ZXA&amp;ust=1498049513920265" TargetMode="External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smtClean="0"/>
              <a:t>Pharmacie hospitalière </a:t>
            </a:r>
            <a:r>
              <a:rPr lang="fr-CH" dirty="0"/>
              <a:t>4.0:</a:t>
            </a:r>
            <a:br>
              <a:rPr lang="fr-CH" dirty="0"/>
            </a:br>
            <a:r>
              <a:rPr lang="fr-CH" dirty="0"/>
              <a:t>Où en serons-nous en 2030?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407368" y="5164779"/>
            <a:ext cx="33097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 Pascal BONNABRY</a:t>
            </a:r>
          </a:p>
          <a:p>
            <a:r>
              <a:rPr lang="fr-CH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Pharmacien-chef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461846" y="5172419"/>
            <a:ext cx="4394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Journées ADPHSO-LAROPHA</a:t>
            </a:r>
            <a:endParaRPr lang="fr-CH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fr-CH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 septembre 2021</a:t>
            </a:r>
            <a:endParaRPr lang="fr-CH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282" y="2132856"/>
            <a:ext cx="2931660" cy="293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1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Médecine personnalisée</a:t>
            </a:r>
            <a:endParaRPr lang="fr-CH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t="15719" b="33882"/>
          <a:stretch/>
        </p:blipFill>
        <p:spPr>
          <a:xfrm>
            <a:off x="1524000" y="1772816"/>
            <a:ext cx="9144000" cy="28803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0" y="6513567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https://labiotech.eu/medical, 28 août 2018</a:t>
            </a:r>
          </a:p>
        </p:txBody>
      </p:sp>
      <p:sp>
        <p:nvSpPr>
          <p:cNvPr id="7" name="Rectangle 6"/>
          <p:cNvSpPr/>
          <p:nvPr/>
        </p:nvSpPr>
        <p:spPr>
          <a:xfrm>
            <a:off x="6816080" y="4828219"/>
            <a:ext cx="3744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in the US,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Yescarta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is priced at $373,000 and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Kymriah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reach up to $475,000</a:t>
            </a:r>
            <a:endParaRPr lang="fr-CH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12032" y="481747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a form of cell therapy that has shown impressive remission rates in patients with lymphoma </a:t>
            </a:r>
            <a:endParaRPr lang="fr-CH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14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Automatisation, robotisation</a:t>
            </a:r>
            <a:endParaRPr lang="fr-CH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1268760"/>
            <a:ext cx="7200799" cy="4387344"/>
          </a:xfrm>
        </p:spPr>
      </p:pic>
      <p:sp>
        <p:nvSpPr>
          <p:cNvPr id="7" name="Rectangle 6"/>
          <p:cNvSpPr/>
          <p:nvPr/>
        </p:nvSpPr>
        <p:spPr>
          <a:xfrm>
            <a:off x="1524000" y="6546612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 Da Vinci</a:t>
            </a:r>
          </a:p>
        </p:txBody>
      </p:sp>
    </p:spTree>
    <p:extLst>
      <p:ext uri="{BB962C8B-B14F-4D97-AF65-F5344CB8AC3E}">
        <p14:creationId xmlns:p14="http://schemas.microsoft.com/office/powerpoint/2010/main" val="380644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Impression 3D</a:t>
            </a:r>
            <a:endParaRPr lang="fr-CH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1321991"/>
            <a:ext cx="6552728" cy="4390328"/>
          </a:xfrm>
        </p:spPr>
      </p:pic>
    </p:spTree>
    <p:extLst>
      <p:ext uri="{BB962C8B-B14F-4D97-AF65-F5344CB8AC3E}">
        <p14:creationId xmlns:p14="http://schemas.microsoft.com/office/powerpoint/2010/main" val="280394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Intelligence artificielle (IA)</a:t>
            </a:r>
            <a:endParaRPr lang="fr-CH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1218" t="13924" r="33299" b="16125"/>
          <a:stretch/>
        </p:blipFill>
        <p:spPr>
          <a:xfrm>
            <a:off x="1724552" y="1461530"/>
            <a:ext cx="4443457" cy="427123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631504" y="5661248"/>
            <a:ext cx="45874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www.theguardian.com, 21 mai 2018</a:t>
            </a:r>
          </a:p>
        </p:txBody>
      </p:sp>
      <p:sp>
        <p:nvSpPr>
          <p:cNvPr id="3" name="Rectangle 2"/>
          <p:cNvSpPr/>
          <p:nvPr/>
        </p:nvSpPr>
        <p:spPr>
          <a:xfrm>
            <a:off x="6600056" y="2782669"/>
            <a:ext cx="4067944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Breast cancer: some deep learning algorithms achieved better diagnostic performance than 11 pathologists</a:t>
            </a:r>
          </a:p>
          <a:p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Bejnordi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BE, JAMA 2017</a:t>
            </a:r>
          </a:p>
          <a:p>
            <a:endParaRPr lang="en-US" dirty="0">
              <a:latin typeface="Open Sans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Artificial Intelligence is Better than Dermatologists at Diagnosing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Skin Cancer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H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Haenssle</a:t>
            </a:r>
            <a:r>
              <a:rPr lang="fr-CH" sz="1600" i="1" dirty="0">
                <a:latin typeface="Arial" panose="020B0604020202020204" pitchFamily="34" charset="0"/>
                <a:cs typeface="Arial" panose="020B0604020202020204" pitchFamily="34" charset="0"/>
              </a:rPr>
              <a:t> HA,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Annals of Oncology 2018 </a:t>
            </a:r>
            <a:endParaRPr lang="fr-CH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44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1176" t="21020" r="1963" b="5901"/>
          <a:stretch/>
        </p:blipFill>
        <p:spPr>
          <a:xfrm>
            <a:off x="3220114" y="2968092"/>
            <a:ext cx="5756207" cy="271430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Intelligence artificielle &amp; télémédecine</a:t>
            </a:r>
            <a:endParaRPr lang="fr-CH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11549" t="37724" r="17307" b="24332"/>
          <a:stretch/>
        </p:blipFill>
        <p:spPr>
          <a:xfrm>
            <a:off x="4270286" y="1700808"/>
            <a:ext cx="3672408" cy="12241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0" y="6504166"/>
            <a:ext cx="91085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www.babylonhealth.com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27422" r="35038" b="29282"/>
          <a:stretch/>
        </p:blipFill>
        <p:spPr>
          <a:xfrm>
            <a:off x="2142762" y="1700808"/>
            <a:ext cx="1216935" cy="93610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1" y="1988841"/>
            <a:ext cx="1547107" cy="62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8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Téléconsultation: </a:t>
            </a:r>
            <a:r>
              <a:rPr lang="fr-CH" dirty="0" err="1" smtClean="0"/>
              <a:t>HUG@home</a:t>
            </a:r>
            <a:endParaRPr lang="fr-CH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78" y="1196752"/>
            <a:ext cx="5032750" cy="46188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0704" y="6248198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https://www.hug.ch/medecine-premier-recours/hughome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6096000" y="1560195"/>
            <a:ext cx="5459800" cy="3892009"/>
            <a:chOff x="6122601" y="1916832"/>
            <a:chExt cx="5459800" cy="3892009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55530" y="2703438"/>
              <a:ext cx="5426871" cy="3105403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22601" y="1916832"/>
              <a:ext cx="5279490" cy="725335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600744" y="6518366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https://www.hug.ch/actualite/teleconsultation-depuis-sa-pharmacie-cest-aussi-possible</a:t>
            </a:r>
          </a:p>
        </p:txBody>
      </p:sp>
    </p:spTree>
    <p:extLst>
      <p:ext uri="{BB962C8B-B14F-4D97-AF65-F5344CB8AC3E}">
        <p14:creationId xmlns:p14="http://schemas.microsoft.com/office/powerpoint/2010/main" val="61651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68760"/>
            <a:ext cx="8892480" cy="463433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Quantified</a:t>
            </a:r>
            <a:r>
              <a:rPr lang="fr-CH" dirty="0" smtClean="0"/>
              <a:t>-self</a:t>
            </a:r>
            <a:endParaRPr lang="fr-CH" dirty="0"/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540" y="164618"/>
            <a:ext cx="1309362" cy="1309362"/>
          </a:xfrm>
        </p:spPr>
      </p:pic>
      <p:sp>
        <p:nvSpPr>
          <p:cNvPr id="4" name="ZoneTexte 3"/>
          <p:cNvSpPr txBox="1"/>
          <p:nvPr/>
        </p:nvSpPr>
        <p:spPr>
          <a:xfrm>
            <a:off x="0" y="6508036"/>
            <a:ext cx="12191999" cy="33744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buClr>
                <a:srgbClr val="C00000"/>
              </a:buClr>
              <a:buSzPct val="90000"/>
            </a:pPr>
            <a:r>
              <a:rPr lang="fr-CH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Apple </a:t>
            </a:r>
            <a:r>
              <a:rPr lang="fr-CH" sz="16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</a:t>
            </a:r>
            <a:r>
              <a:rPr lang="fr-CH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Event, 12 septembre 2018</a:t>
            </a:r>
          </a:p>
        </p:txBody>
      </p:sp>
      <p:sp>
        <p:nvSpPr>
          <p:cNvPr id="5" name="Espace réservé du numéro de diapositive 2"/>
          <p:cNvSpPr txBox="1">
            <a:spLocks/>
          </p:cNvSpPr>
          <p:nvPr/>
        </p:nvSpPr>
        <p:spPr>
          <a:xfrm>
            <a:off x="14289905" y="6562800"/>
            <a:ext cx="642216" cy="216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1725FC-4930-4FCD-B6ED-36623198D373}" type="slidenum">
              <a:rPr lang="fr-CH"/>
              <a:pPr/>
              <a:t>16</a:t>
            </a:fld>
            <a:endParaRPr lang="fr-CH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45885">
            <a:off x="6355274" y="1444645"/>
            <a:ext cx="1146631" cy="732569"/>
          </a:xfrm>
          <a:prstGeom prst="rect">
            <a:avLst/>
          </a:prstGeom>
        </p:spPr>
      </p:pic>
      <p:pic>
        <p:nvPicPr>
          <p:cNvPr id="9" name="Image 8">
            <a:hlinkClick r:id="rId6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5"/>
          <a:stretch/>
        </p:blipFill>
        <p:spPr>
          <a:xfrm>
            <a:off x="1591774" y="1473980"/>
            <a:ext cx="2936452" cy="439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9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Valeur pour les patients</a:t>
            </a:r>
            <a:endParaRPr lang="fr-CH" dirty="0"/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4733304" y="4653136"/>
            <a:ext cx="7065962" cy="113160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r-CH" sz="2000" b="1" dirty="0">
                <a:solidFill>
                  <a:srgbClr val="00789C"/>
                </a:solidFill>
              </a:rPr>
              <a:t>Patient </a:t>
            </a:r>
            <a:r>
              <a:rPr lang="fr-CH" sz="2000" b="1" dirty="0" smtClean="0">
                <a:solidFill>
                  <a:srgbClr val="00789C"/>
                </a:solidFill>
              </a:rPr>
              <a:t>partenaire</a:t>
            </a:r>
            <a:endParaRPr lang="fr-CH" sz="2000" b="1" dirty="0">
              <a:solidFill>
                <a:srgbClr val="00789C"/>
              </a:solidFill>
            </a:endParaRPr>
          </a:p>
          <a:p>
            <a:pPr marL="0" indent="0" algn="r">
              <a:buNone/>
            </a:pPr>
            <a:r>
              <a:rPr lang="fr-CH" sz="2000" b="1" dirty="0">
                <a:solidFill>
                  <a:srgbClr val="00789C"/>
                </a:solidFill>
              </a:rPr>
              <a:t>Prise en charge globale </a:t>
            </a:r>
          </a:p>
          <a:p>
            <a:pPr marL="0" indent="0" algn="r">
              <a:buNone/>
            </a:pPr>
            <a:r>
              <a:rPr lang="fr-CH" sz="2000" b="1" dirty="0">
                <a:solidFill>
                  <a:srgbClr val="00789C"/>
                </a:solidFill>
              </a:rPr>
              <a:t>Abolition des barrières </a:t>
            </a:r>
            <a:r>
              <a:rPr lang="fr-CH" sz="2000" b="1" dirty="0" smtClean="0">
                <a:solidFill>
                  <a:srgbClr val="00789C"/>
                </a:solidFill>
              </a:rPr>
              <a:t>ville-hôpital</a:t>
            </a:r>
            <a:endParaRPr lang="fr-CH" sz="2000" b="1" dirty="0">
              <a:solidFill>
                <a:srgbClr val="00789C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2281437"/>
            <a:ext cx="8056323" cy="209051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260648"/>
            <a:ext cx="2318890" cy="231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8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/>
          <a:srcRect r="51396" b="29510"/>
          <a:stretch/>
        </p:blipFill>
        <p:spPr>
          <a:xfrm>
            <a:off x="7167736" y="3335498"/>
            <a:ext cx="2933599" cy="1605670"/>
          </a:xfrm>
          <a:prstGeom prst="rect">
            <a:avLst/>
          </a:prstGeom>
        </p:spPr>
      </p:pic>
      <p:pic>
        <p:nvPicPr>
          <p:cNvPr id="2050" name="Picture 2" descr="Google | Linked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3" y="3657843"/>
            <a:ext cx="1178796" cy="117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53"/>
          <a:stretch/>
        </p:blipFill>
        <p:spPr>
          <a:xfrm>
            <a:off x="6603149" y="1767649"/>
            <a:ext cx="1908526" cy="180536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6997700" algn="r"/>
              </a:tabLst>
            </a:pPr>
            <a:r>
              <a:rPr lang="fr-CH" dirty="0" smtClean="0"/>
              <a:t>Les                 dans la santé…</a:t>
            </a:r>
            <a:br>
              <a:rPr lang="fr-CH" dirty="0" smtClean="0"/>
            </a:br>
            <a:r>
              <a:rPr lang="fr-CH" dirty="0" smtClean="0"/>
              <a:t>	… accrochez vos ceintures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55840" y="5016678"/>
            <a:ext cx="7065962" cy="113160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r-CH" sz="2000" b="1" dirty="0">
                <a:solidFill>
                  <a:srgbClr val="00789C"/>
                </a:solidFill>
              </a:rPr>
              <a:t>Un tsunami numérique…</a:t>
            </a:r>
          </a:p>
          <a:p>
            <a:pPr marL="0" indent="0" algn="r">
              <a:buNone/>
            </a:pPr>
            <a:r>
              <a:rPr lang="fr-CH" sz="2000" b="1" dirty="0">
                <a:solidFill>
                  <a:srgbClr val="00789C"/>
                </a:solidFill>
              </a:rPr>
              <a:t>…vers une </a:t>
            </a:r>
            <a:r>
              <a:rPr lang="fr-CH" sz="2000" b="1" dirty="0" err="1">
                <a:solidFill>
                  <a:srgbClr val="00789C"/>
                </a:solidFill>
              </a:rPr>
              <a:t>ubérisation</a:t>
            </a:r>
            <a:r>
              <a:rPr lang="fr-CH" sz="2000" b="1" dirty="0">
                <a:solidFill>
                  <a:srgbClr val="00789C"/>
                </a:solidFill>
              </a:rPr>
              <a:t> de la santé ?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09" y="480776"/>
            <a:ext cx="1574391" cy="78719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1848" y="3476231"/>
            <a:ext cx="4176464" cy="241716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408" y="1772816"/>
            <a:ext cx="5040560" cy="200707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91047" y="5979009"/>
            <a:ext cx="15295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600" i="1" dirty="0">
                <a:latin typeface="Arial" panose="020B0604020202020204" pitchFamily="34" charset="0"/>
                <a:cs typeface="Arial" panose="020B0604020202020204" pitchFamily="34" charset="0"/>
              </a:rPr>
              <a:t>deepmind.com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176120" y="6010935"/>
            <a:ext cx="13115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pillpack.com</a:t>
            </a:r>
            <a:endParaRPr lang="fr-CH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/>
          <a:srcRect l="63957"/>
          <a:stretch/>
        </p:blipFill>
        <p:spPr>
          <a:xfrm>
            <a:off x="9869303" y="1791925"/>
            <a:ext cx="2203361" cy="230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8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>
                <a:solidFill>
                  <a:schemeClr val="bg1"/>
                </a:solidFill>
              </a:rPr>
              <a:t>Des humanoïdes à l’hôpital…</a:t>
            </a:r>
            <a:endParaRPr lang="fr-CH" dirty="0">
              <a:solidFill>
                <a:schemeClr val="bg1"/>
              </a:solidFill>
            </a:endParaRPr>
          </a:p>
        </p:txBody>
      </p:sp>
      <p:pic>
        <p:nvPicPr>
          <p:cNvPr id="3" name="Robot works in the hospital ca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3552" y="1340768"/>
            <a:ext cx="8064896" cy="45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6997700" algn="r"/>
              </a:tabLst>
            </a:pPr>
            <a:r>
              <a:rPr lang="fr-CH" dirty="0" smtClean="0">
                <a:solidFill>
                  <a:schemeClr val="bg1"/>
                </a:solidFill>
              </a:rPr>
              <a:t>Prédire l’avenir…</a:t>
            </a:r>
            <a:br>
              <a:rPr lang="fr-CH" dirty="0" smtClean="0">
                <a:solidFill>
                  <a:schemeClr val="bg1"/>
                </a:solidFill>
              </a:rPr>
            </a:br>
            <a:r>
              <a:rPr lang="fr-CH" dirty="0" smtClean="0">
                <a:solidFill>
                  <a:schemeClr val="bg1"/>
                </a:solidFill>
              </a:rPr>
              <a:t>	… difficile</a:t>
            </a:r>
            <a:endParaRPr lang="fr-CH" dirty="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1916832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0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6997700" algn="r"/>
              </a:tabLst>
            </a:pPr>
            <a:r>
              <a:rPr lang="fr-CH" dirty="0" smtClean="0">
                <a:solidFill>
                  <a:schemeClr val="bg1"/>
                </a:solidFill>
              </a:rPr>
              <a:t>Prédire l’avenir…</a:t>
            </a:r>
            <a:br>
              <a:rPr lang="fr-CH" dirty="0" smtClean="0">
                <a:solidFill>
                  <a:schemeClr val="bg1"/>
                </a:solidFill>
              </a:rPr>
            </a:br>
            <a:r>
              <a:rPr lang="fr-CH" dirty="0" smtClean="0">
                <a:solidFill>
                  <a:schemeClr val="bg1"/>
                </a:solidFill>
              </a:rPr>
              <a:t>	… parfois possible</a:t>
            </a:r>
            <a:endParaRPr lang="fr-CH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39520" y="6151317"/>
            <a:ext cx="651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télévision, l’œil de demain, J.K Raymond Millet, 1947 </a:t>
            </a:r>
          </a:p>
        </p:txBody>
      </p:sp>
      <p:pic>
        <p:nvPicPr>
          <p:cNvPr id="2" name="FilmTelevision194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6051" y="1901010"/>
            <a:ext cx="5519898" cy="414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5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5" name="Espace réservé du contenu 4" descr="iPhone-AP_070109070253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688" b="4714"/>
          <a:stretch/>
        </p:blipFill>
        <p:spPr>
          <a:xfrm>
            <a:off x="0" y="-27384"/>
            <a:ext cx="12192000" cy="6912768"/>
          </a:xfrm>
        </p:spPr>
      </p:pic>
      <p:sp>
        <p:nvSpPr>
          <p:cNvPr id="6" name="Titre 2"/>
          <p:cNvSpPr txBox="1">
            <a:spLocks/>
          </p:cNvSpPr>
          <p:nvPr/>
        </p:nvSpPr>
        <p:spPr>
          <a:xfrm>
            <a:off x="10560496" y="404664"/>
            <a:ext cx="1800199" cy="135651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fr-CH" sz="3200" b="1" dirty="0">
                <a:solidFill>
                  <a:schemeClr val="bg1"/>
                </a:solidFill>
                <a:latin typeface="Arial"/>
                <a:ea typeface="+mj-ea"/>
                <a:cs typeface="+mj-cs"/>
              </a:rPr>
              <a:t>2007</a:t>
            </a:r>
          </a:p>
        </p:txBody>
      </p:sp>
    </p:spTree>
    <p:extLst>
      <p:ext uri="{BB962C8B-B14F-4D97-AF65-F5344CB8AC3E}">
        <p14:creationId xmlns:p14="http://schemas.microsoft.com/office/powerpoint/2010/main" val="336371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Apollo dans un iPhone</a:t>
            </a:r>
            <a:endParaRPr lang="fr-CH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1832075"/>
            <a:ext cx="4785434" cy="319385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27163" t="18500" r="28738" b="26060"/>
          <a:stretch/>
        </p:blipFill>
        <p:spPr>
          <a:xfrm>
            <a:off x="911424" y="1412776"/>
            <a:ext cx="5132207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7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Une minute sur </a:t>
            </a:r>
            <a:br>
              <a:rPr lang="fr-CH" dirty="0" smtClean="0"/>
            </a:br>
            <a:r>
              <a:rPr lang="fr-CH" dirty="0" smtClean="0"/>
              <a:t>internet en 2021…</a:t>
            </a:r>
            <a:endParaRPr lang="fr-CH" dirty="0"/>
          </a:p>
        </p:txBody>
      </p:sp>
      <p:pic>
        <p:nvPicPr>
          <p:cNvPr id="3" name="Picture 2" descr="What Happen in an Internet Minute - Bond High P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9"/>
          <a:stretch/>
        </p:blipFill>
        <p:spPr bwMode="auto">
          <a:xfrm>
            <a:off x="5303912" y="57791"/>
            <a:ext cx="6664623" cy="587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" y="6509112"/>
            <a:ext cx="121845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www.bondhighplus.com/2021/04/14/what-happen-in-an-internet-minute/</a:t>
            </a:r>
          </a:p>
        </p:txBody>
      </p:sp>
    </p:spTree>
    <p:extLst>
      <p:ext uri="{BB962C8B-B14F-4D97-AF65-F5344CB8AC3E}">
        <p14:creationId xmlns:p14="http://schemas.microsoft.com/office/powerpoint/2010/main" val="94116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Industrie 4.0: les objets connectés</a:t>
            </a:r>
            <a:endParaRPr lang="fr-CH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1324222"/>
            <a:ext cx="8030446" cy="441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4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Quelles évolutions en médecine ?</a:t>
            </a:r>
            <a:endParaRPr lang="fr-CH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b="1" dirty="0" smtClean="0"/>
              <a:t>Le </a:t>
            </a:r>
            <a:r>
              <a:rPr lang="fr-CH" b="1" dirty="0" err="1" smtClean="0"/>
              <a:t>tricordeur</a:t>
            </a:r>
            <a:r>
              <a:rPr lang="fr-CH" b="1" dirty="0" smtClean="0"/>
              <a:t> de Star Trek</a:t>
            </a:r>
            <a:endParaRPr lang="fr-CH" b="1" dirty="0"/>
          </a:p>
        </p:txBody>
      </p:sp>
      <p:pic>
        <p:nvPicPr>
          <p:cNvPr id="2050" name="Picture 2" descr="Résultat de recherche d'images pour &quot;star trek tricorder&quot;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21629" y="2518863"/>
            <a:ext cx="3233002" cy="3266247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1524000" y="652534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Star Trek, 1966</a:t>
            </a:r>
          </a:p>
        </p:txBody>
      </p:sp>
      <p:pic>
        <p:nvPicPr>
          <p:cNvPr id="3" name="Tricorder tableau de bor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54631" y="2518862"/>
            <a:ext cx="4491089" cy="326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4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0244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Médecine personnalisée</a:t>
            </a:r>
            <a:endParaRPr lang="fr-CH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3538" t="15981" r="3538" b="5901"/>
          <a:stretch/>
        </p:blipFill>
        <p:spPr>
          <a:xfrm>
            <a:off x="1991544" y="1489186"/>
            <a:ext cx="8208912" cy="43131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0" y="6523583"/>
            <a:ext cx="91085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swissbiobanking.ch</a:t>
            </a:r>
            <a:endParaRPr lang="fr-CH" sz="1600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79976" y="1507807"/>
            <a:ext cx="43308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b="1" dirty="0">
                <a:latin typeface="Arial" panose="020B0604020202020204" pitchFamily="34" charset="0"/>
                <a:cs typeface="Arial" panose="020B0604020202020204" pitchFamily="34" charset="0"/>
              </a:rPr>
              <a:t>« Les </a:t>
            </a:r>
            <a:r>
              <a:rPr lang="fr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biobanques</a:t>
            </a:r>
            <a:r>
              <a:rPr lang="fr-CH" sz="2400" b="1" dirty="0">
                <a:latin typeface="Arial" panose="020B0604020202020204" pitchFamily="34" charset="0"/>
                <a:cs typeface="Arial" panose="020B0604020202020204" pitchFamily="34" charset="0"/>
              </a:rPr>
              <a:t>, socle de la médecine personnalisée »</a:t>
            </a:r>
            <a:r>
              <a:rPr lang="fr-CH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CH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H" sz="1600" dirty="0">
                <a:latin typeface="Arial" panose="020B0604020202020204" pitchFamily="34" charset="0"/>
                <a:cs typeface="Arial" panose="020B0604020202020204" pitchFamily="34" charset="0"/>
              </a:rPr>
              <a:t>V. </a:t>
            </a:r>
            <a:r>
              <a:rPr lang="fr-CH" sz="1600" dirty="0" err="1">
                <a:latin typeface="Arial" panose="020B0604020202020204" pitchFamily="34" charset="0"/>
                <a:cs typeface="Arial" panose="020B0604020202020204" pitchFamily="34" charset="0"/>
              </a:rPr>
              <a:t>Mooser</a:t>
            </a:r>
            <a:r>
              <a:rPr lang="fr-CH" sz="1600" dirty="0">
                <a:latin typeface="Arial" panose="020B0604020202020204" pitchFamily="34" charset="0"/>
                <a:cs typeface="Arial" panose="020B0604020202020204" pitchFamily="34" charset="0"/>
              </a:rPr>
              <a:t>, CHUV, Lausanne</a:t>
            </a:r>
            <a:endParaRPr lang="fr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3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UG_PPOINT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HUG_PPOINT.thmx</Template>
  <TotalTime>15286</TotalTime>
  <Words>249</Words>
  <Application>Microsoft Office PowerPoint</Application>
  <PresentationFormat>Grand écran</PresentationFormat>
  <Paragraphs>58</Paragraphs>
  <Slides>19</Slides>
  <Notes>4</Notes>
  <HiddenSlides>0</HiddenSlides>
  <MMClips>3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4" baseType="lpstr">
      <vt:lpstr>Arial</vt:lpstr>
      <vt:lpstr>Calibri</vt:lpstr>
      <vt:lpstr>Open Sans</vt:lpstr>
      <vt:lpstr>Univers Medium</vt:lpstr>
      <vt:lpstr>HUG_PPOINT</vt:lpstr>
      <vt:lpstr>Pharmacie hospitalière 4.0: Où en serons-nous en 2030?</vt:lpstr>
      <vt:lpstr>Prédire l’avenir…  … difficile</vt:lpstr>
      <vt:lpstr>Prédire l’avenir…  … parfois possible</vt:lpstr>
      <vt:lpstr>Présentation PowerPoint</vt:lpstr>
      <vt:lpstr>Apollo dans un iPhone</vt:lpstr>
      <vt:lpstr>Une minute sur  internet en 2021…</vt:lpstr>
      <vt:lpstr>Industrie 4.0: les objets connectés</vt:lpstr>
      <vt:lpstr>Quelles évolutions en médecine ?</vt:lpstr>
      <vt:lpstr>Médecine personnalisée</vt:lpstr>
      <vt:lpstr>Médecine personnalisée</vt:lpstr>
      <vt:lpstr>Automatisation, robotisation</vt:lpstr>
      <vt:lpstr>Impression 3D</vt:lpstr>
      <vt:lpstr>Intelligence artificielle (IA)</vt:lpstr>
      <vt:lpstr>Intelligence artificielle &amp; télémédecine</vt:lpstr>
      <vt:lpstr>Téléconsultation: HUG@home</vt:lpstr>
      <vt:lpstr>Quantified-self</vt:lpstr>
      <vt:lpstr>Valeur pour les patients</vt:lpstr>
      <vt:lpstr>Les                 dans la santé…  … accrochez vos ceintures</vt:lpstr>
      <vt:lpstr>Des humanoïdes à l’hôpital…</vt:lpstr>
    </vt:vector>
  </TitlesOfParts>
  <Company>HUG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Antoine.Geissbuhler@unige.ch</dc:creator>
  <cp:lastModifiedBy>Dr BOUIX Vincent</cp:lastModifiedBy>
  <cp:revision>1279</cp:revision>
  <dcterms:created xsi:type="dcterms:W3CDTF">2012-06-06T08:24:58Z</dcterms:created>
  <dcterms:modified xsi:type="dcterms:W3CDTF">2021-11-17T10:20:43Z</dcterms:modified>
</cp:coreProperties>
</file>